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67" r:id="rId12"/>
    <p:sldId id="278" r:id="rId13"/>
    <p:sldId id="268" r:id="rId14"/>
    <p:sldId id="269" r:id="rId15"/>
    <p:sldId id="279" r:id="rId16"/>
    <p:sldId id="271" r:id="rId17"/>
    <p:sldId id="272" r:id="rId18"/>
    <p:sldId id="274" r:id="rId19"/>
    <p:sldId id="275" r:id="rId20"/>
    <p:sldId id="276" r:id="rId21"/>
    <p:sldId id="280" r:id="rId2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5B2F7DE-68B5-4991-891E-18DFDC0A38CC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3B7BE57-EC83-42BC-8171-CFD2A50B38A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600" b="1" dirty="0" smtClean="0"/>
              <a:t>О порядке досудебного (внесудебного) обжалования </a:t>
            </a:r>
            <a:r>
              <a:rPr lang="ru-RU" sz="3600" b="1" dirty="0" smtClean="0"/>
              <a:t>решений </a:t>
            </a:r>
            <a:r>
              <a:rPr lang="ru-RU" sz="3600" b="1" dirty="0" smtClean="0"/>
              <a:t>Сибирского управления Ростехнадзора,  </a:t>
            </a:r>
            <a:r>
              <a:rPr lang="ru-RU" sz="3600" b="1" dirty="0" smtClean="0"/>
              <a:t>действий (бездействия) </a:t>
            </a:r>
            <a:r>
              <a:rPr lang="ru-RU" sz="3600" b="1" dirty="0" smtClean="0"/>
              <a:t>его </a:t>
            </a:r>
            <a:r>
              <a:rPr lang="ru-RU" sz="3600" b="1" dirty="0" smtClean="0"/>
              <a:t>должностных лиц, </a:t>
            </a:r>
            <a:r>
              <a:rPr lang="ru-RU" sz="3600" b="1" dirty="0" smtClean="0"/>
              <a:t>при осуществлении государственного контроля (надзора)»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    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5897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492896"/>
            <a:ext cx="7408333" cy="36332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4) основания и доводы, на основании которых заявитель не согласен с решением контрольного (надзорного) органа и (или) действием (бездействием) должностного лица. Заявителем могут быть представлены документы (при наличии), подтверждающие его доводы, либо их копии;</a:t>
            </a:r>
          </a:p>
          <a:p>
            <a:pPr marL="0" indent="0">
              <a:buNone/>
            </a:pPr>
            <a:r>
              <a:rPr lang="ru-RU" dirty="0"/>
              <a:t>5) требования лица, подавшего жалобу;</a:t>
            </a:r>
          </a:p>
          <a:p>
            <a:pPr marL="0" indent="0">
              <a:buNone/>
            </a:pPr>
            <a:r>
              <a:rPr lang="ru-RU" dirty="0"/>
              <a:t>6) учетный номер контрольного (надзорного) мероприятия в едином реестре контрольных (надзорных) мероприятий, в отношении которого подается жалоба, если Правительством Российской Федерации не установлено иное.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5269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Решение </a:t>
            </a:r>
            <a:r>
              <a:rPr lang="ru-RU" b="1" dirty="0"/>
              <a:t>об отказе</a:t>
            </a:r>
            <a:r>
              <a:rPr lang="ru-RU" dirty="0"/>
              <a:t> в рассмотрении жалобы в течение пяти рабочих дней со дня получения жалобы, если:</a:t>
            </a:r>
          </a:p>
          <a:p>
            <a:pPr marL="0" indent="0">
              <a:buNone/>
            </a:pPr>
            <a:r>
              <a:rPr lang="ru-RU" dirty="0" smtClean="0"/>
              <a:t>	1</a:t>
            </a:r>
            <a:r>
              <a:rPr lang="ru-RU" dirty="0"/>
              <a:t>) жалоба </a:t>
            </a:r>
            <a:r>
              <a:rPr lang="ru-RU" b="1" dirty="0"/>
              <a:t>подана после истечения сроков подачи жалобы</a:t>
            </a:r>
            <a:r>
              <a:rPr lang="ru-RU" dirty="0"/>
              <a:t> и не содержит ходатайства о восстановлении пропущенного срока на подачу жалобы;</a:t>
            </a:r>
          </a:p>
          <a:p>
            <a:pPr marL="0" indent="0">
              <a:buNone/>
            </a:pPr>
            <a:r>
              <a:rPr lang="ru-RU" dirty="0" smtClean="0"/>
              <a:t>	2</a:t>
            </a:r>
            <a:r>
              <a:rPr lang="ru-RU" dirty="0"/>
              <a:t>) в </a:t>
            </a:r>
            <a:r>
              <a:rPr lang="ru-RU" b="1" dirty="0"/>
              <a:t>удовлетворении ходатайства</a:t>
            </a:r>
            <a:r>
              <a:rPr lang="ru-RU" dirty="0"/>
              <a:t> о восстановлении пропущенного срока на подачу жалобы </a:t>
            </a:r>
            <a:r>
              <a:rPr lang="ru-RU" b="1" dirty="0"/>
              <a:t>отказано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 smtClean="0"/>
              <a:t>	3</a:t>
            </a:r>
            <a:r>
              <a:rPr lang="ru-RU" dirty="0"/>
              <a:t>) до принятия решения по жалобе от контролируемого лица, ее подавшего, </a:t>
            </a:r>
            <a:r>
              <a:rPr lang="ru-RU" b="1" dirty="0"/>
              <a:t>поступило заявление об отзыве жалобы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 smtClean="0"/>
              <a:t>	4</a:t>
            </a:r>
            <a:r>
              <a:rPr lang="ru-RU" dirty="0"/>
              <a:t>) имеется решение суда по вопросам, поставленным в жалобе;</a:t>
            </a:r>
          </a:p>
          <a:p>
            <a:pPr marL="0" indent="0">
              <a:buNone/>
            </a:pPr>
            <a:r>
              <a:rPr lang="ru-RU" dirty="0" smtClean="0"/>
              <a:t>	5</a:t>
            </a:r>
            <a:r>
              <a:rPr lang="ru-RU" dirty="0"/>
              <a:t>) ранее в уполномоченный орган была подана </a:t>
            </a:r>
            <a:r>
              <a:rPr lang="ru-RU" b="1" dirty="0"/>
              <a:t>другая жалоба от того же контролируемого лица по тем же основаниям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068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	6</a:t>
            </a:r>
            <a:r>
              <a:rPr lang="ru-RU" dirty="0"/>
              <a:t>) </a:t>
            </a:r>
            <a:r>
              <a:rPr lang="ru-RU" b="1" dirty="0"/>
              <a:t>жалоба содержит нецензурные</a:t>
            </a:r>
            <a:r>
              <a:rPr lang="ru-RU" dirty="0"/>
              <a:t> либо оскорбительные выражения, угрозы жизни, здоровью и имуществу должностных лиц контрольного (надзорного) органа, а также членов их семей;</a:t>
            </a:r>
          </a:p>
          <a:p>
            <a:pPr marL="0" indent="0">
              <a:buNone/>
            </a:pPr>
            <a:r>
              <a:rPr lang="ru-RU" dirty="0"/>
              <a:t>	7) </a:t>
            </a:r>
            <a:r>
              <a:rPr lang="ru-RU" b="1" dirty="0"/>
              <a:t>ранее получен отказ в рассмотрении жалобы по тому же предмету</a:t>
            </a:r>
            <a:r>
              <a:rPr lang="ru-RU" dirty="0"/>
              <a:t>, исключающий возможность повторного обращения данного контролируемого лица с жалобой, и не приводятся новые доводы или обстоятельства;</a:t>
            </a:r>
          </a:p>
          <a:p>
            <a:pPr marL="0" indent="0">
              <a:buNone/>
            </a:pPr>
            <a:r>
              <a:rPr lang="ru-RU" dirty="0"/>
              <a:t>	8) жалоба подана в ненадлежащий уполномоченный орган;</a:t>
            </a:r>
          </a:p>
          <a:p>
            <a:pPr marL="0" indent="0">
              <a:buNone/>
            </a:pPr>
            <a:r>
              <a:rPr lang="ru-RU" dirty="0"/>
              <a:t>	9) законодательством Российской Федерации предусмотрен только судебный порядок обжалования решений контрольного (надзорного) органа.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716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dirty="0"/>
              <a:t>Ж</a:t>
            </a:r>
            <a:r>
              <a:rPr lang="ru-RU" sz="3600" dirty="0" smtClean="0"/>
              <a:t>алоба </a:t>
            </a:r>
            <a:r>
              <a:rPr lang="ru-RU" sz="3600" dirty="0"/>
              <a:t>подлежит рассмотрению уполномоченным на рассмотрение жалобы органом </a:t>
            </a:r>
            <a:r>
              <a:rPr lang="ru-RU" sz="3600" b="1" dirty="0"/>
              <a:t>в течение двадцати рабочих</a:t>
            </a:r>
            <a:r>
              <a:rPr lang="ru-RU" sz="3600" dirty="0"/>
              <a:t> дней со дня ее </a:t>
            </a:r>
            <a:r>
              <a:rPr lang="ru-RU" sz="3600" dirty="0" smtClean="0"/>
              <a:t>регистрации</a:t>
            </a:r>
            <a:endParaRPr lang="ru-RU" sz="36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6215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Орган </a:t>
            </a:r>
            <a:r>
              <a:rPr lang="ru-RU" dirty="0"/>
              <a:t>вправе запросить у контролируемого лица, подавшего жалобу, дополнительную информацию и документы, относящиеся к предмету жалобы. </a:t>
            </a:r>
            <a:r>
              <a:rPr lang="ru-RU" dirty="0" smtClean="0"/>
              <a:t>	Контролируемое </a:t>
            </a:r>
            <a:r>
              <a:rPr lang="ru-RU" dirty="0"/>
              <a:t>лицо вправе представить указанные информацию и документы в </a:t>
            </a:r>
            <a:r>
              <a:rPr lang="ru-RU" b="1" dirty="0"/>
              <a:t>течение пяти</a:t>
            </a:r>
            <a:r>
              <a:rPr lang="ru-RU" dirty="0"/>
              <a:t> рабочих дней с момента направления запроса. 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/>
              <a:t>	</a:t>
            </a:r>
            <a:r>
              <a:rPr lang="ru-RU" b="1" dirty="0" smtClean="0"/>
              <a:t>Течение </a:t>
            </a:r>
            <a:r>
              <a:rPr lang="ru-RU" b="1" dirty="0"/>
              <a:t>срока рассмотрения жалобы приостанавливается с момента направления запроса</a:t>
            </a:r>
            <a:r>
              <a:rPr lang="ru-RU" dirty="0"/>
              <a:t> о представлении дополнительных информации и документов, относящихся к предмету жалобы, до момента получения их уполномоченным органом, но </a:t>
            </a:r>
            <a:r>
              <a:rPr lang="ru-RU" b="1" dirty="0"/>
              <a:t>не более чем на пять </a:t>
            </a:r>
            <a:r>
              <a:rPr lang="ru-RU" dirty="0"/>
              <a:t>рабочих дней с момента направления запроса.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161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Неполучение </a:t>
            </a:r>
            <a:r>
              <a:rPr lang="ru-RU" dirty="0"/>
              <a:t>от контролируемого лица дополнительных информации и документов, относящихся к предмету жалобы, не является основанием для отказа в рассмотрении жалобы.</a:t>
            </a:r>
          </a:p>
          <a:p>
            <a:pPr marL="0" indent="0" algn="ctr">
              <a:buNone/>
            </a:pPr>
            <a:r>
              <a:rPr lang="ru-RU" b="1" dirty="0"/>
              <a:t>	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54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	</a:t>
            </a:r>
            <a:r>
              <a:rPr lang="ru-RU" sz="2800" dirty="0" smtClean="0"/>
              <a:t>При </a:t>
            </a:r>
            <a:r>
              <a:rPr lang="ru-RU" sz="2800" dirty="0"/>
              <a:t>рассмотрении жалобы обязанность доказывания законности и обоснованности принятого решения и (или) совершенного действия (бездействия) возлагается на контрольный (надзорный) орган, решение и (или) действие (бездействие) должностного лица которого </a:t>
            </a:r>
            <a:r>
              <a:rPr lang="ru-RU" sz="2800" dirty="0" smtClean="0"/>
              <a:t>обжалуются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9628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	По </a:t>
            </a:r>
            <a:r>
              <a:rPr lang="ru-RU" dirty="0"/>
              <a:t>итогам рассмотрения жалобы уполномоченный на рассмотрение жалобы орган принимает одно из следующих </a:t>
            </a:r>
            <a:r>
              <a:rPr lang="ru-RU" dirty="0" smtClean="0"/>
              <a:t>решений:</a:t>
            </a:r>
          </a:p>
          <a:p>
            <a:pPr marL="0" indent="0">
              <a:buNone/>
            </a:pPr>
            <a:r>
              <a:rPr lang="ru-RU" dirty="0" smtClean="0"/>
              <a:t>	1</a:t>
            </a:r>
            <a:r>
              <a:rPr lang="ru-RU" dirty="0"/>
              <a:t>) оставляет жалобу без удовлетворения;</a:t>
            </a:r>
          </a:p>
          <a:p>
            <a:pPr marL="0" indent="0">
              <a:buNone/>
            </a:pPr>
            <a:r>
              <a:rPr lang="ru-RU" dirty="0" smtClean="0"/>
              <a:t>	2</a:t>
            </a:r>
            <a:r>
              <a:rPr lang="ru-RU" dirty="0"/>
              <a:t>) отменяет решение контрольного (надзорного) органа полностью или частично;</a:t>
            </a:r>
          </a:p>
          <a:p>
            <a:pPr marL="0" indent="0">
              <a:buNone/>
            </a:pPr>
            <a:r>
              <a:rPr lang="ru-RU" dirty="0" smtClean="0"/>
              <a:t>	3</a:t>
            </a:r>
            <a:r>
              <a:rPr lang="ru-RU" dirty="0"/>
              <a:t>) отменяет решение контрольного (надзорного) органа полностью и принимает новое решение;</a:t>
            </a:r>
          </a:p>
          <a:p>
            <a:pPr marL="0" indent="0">
              <a:buNone/>
            </a:pPr>
            <a:r>
              <a:rPr lang="ru-RU" dirty="0" smtClean="0"/>
              <a:t>	4</a:t>
            </a:r>
            <a:r>
              <a:rPr lang="ru-RU" dirty="0"/>
              <a:t>) признает действия (бездействие) должностных лиц контрольных (надзорных) органов незаконными и выносит решение по существу, в том числе об осуществлении при необходимости определенных действий.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4125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	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Контролируемое </a:t>
            </a:r>
            <a:r>
              <a:rPr lang="ru-RU" dirty="0"/>
              <a:t>лицо вправе направить ходатайство (заявление) о </a:t>
            </a:r>
            <a:r>
              <a:rPr lang="ru-RU" dirty="0" smtClean="0"/>
              <a:t>продлении срока </a:t>
            </a:r>
            <a:r>
              <a:rPr lang="ru-RU" dirty="0"/>
              <a:t>исполнения предписания в контрольный (надзорный) </a:t>
            </a:r>
            <a:r>
              <a:rPr lang="ru-RU" dirty="0" smtClean="0"/>
              <a:t>орган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120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492896"/>
            <a:ext cx="7408333" cy="3633267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	</a:t>
            </a:r>
            <a:r>
              <a:rPr lang="ru-RU" sz="3200" b="1" dirty="0" smtClean="0"/>
              <a:t>Ходатайство </a:t>
            </a:r>
            <a:r>
              <a:rPr lang="ru-RU" sz="3200" b="1" dirty="0"/>
              <a:t>(заявление) о дополнительном продлении</a:t>
            </a:r>
            <a:r>
              <a:rPr lang="ru-RU" sz="3200" dirty="0"/>
              <a:t> срока исполнения предписания </a:t>
            </a:r>
            <a:r>
              <a:rPr lang="ru-RU" sz="3200" dirty="0" smtClean="0"/>
              <a:t>рассматривается </a:t>
            </a:r>
            <a:r>
              <a:rPr lang="ru-RU" sz="3200" dirty="0"/>
              <a:t>в течение </a:t>
            </a:r>
            <a:r>
              <a:rPr lang="ru-RU" sz="3200" b="1" dirty="0"/>
              <a:t>5 рабочих дней</a:t>
            </a:r>
            <a:r>
              <a:rPr lang="ru-RU" sz="3200" dirty="0"/>
              <a:t> со дня его </a:t>
            </a:r>
            <a:r>
              <a:rPr lang="ru-RU" sz="3200" dirty="0" smtClean="0"/>
              <a:t>регистрации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1913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Могут </a:t>
            </a:r>
            <a:r>
              <a:rPr lang="ru-RU" dirty="0"/>
              <a:t>быть обжалованы в досудебном порядке: </a:t>
            </a:r>
          </a:p>
          <a:p>
            <a:pPr marL="0" indent="0">
              <a:buNone/>
            </a:pPr>
            <a:r>
              <a:rPr lang="ru-RU" dirty="0"/>
              <a:t>1) решения о проведении контрольных (надзорных) мероприятий;</a:t>
            </a:r>
          </a:p>
          <a:p>
            <a:pPr marL="0" indent="0">
              <a:buNone/>
            </a:pPr>
            <a:r>
              <a:rPr lang="ru-RU" dirty="0"/>
              <a:t>2) акты контрольных (надзорных) мероприятий, </a:t>
            </a:r>
            <a:r>
              <a:rPr lang="ru-RU" dirty="0" smtClean="0"/>
              <a:t>предписания </a:t>
            </a:r>
            <a:r>
              <a:rPr lang="ru-RU" dirty="0"/>
              <a:t>об устранении выявленных нарушений;</a:t>
            </a:r>
          </a:p>
          <a:p>
            <a:pPr marL="0" indent="0">
              <a:buNone/>
            </a:pPr>
            <a:r>
              <a:rPr lang="ru-RU" dirty="0"/>
              <a:t>3) действия (бездействия) должностных лиц контрольного (надзорного) органа в рамках контрольных (надзорных) мероприятий. 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6056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dirty="0"/>
              <a:t>Требования к содержанию ходатайства и способа его </a:t>
            </a:r>
            <a:r>
              <a:rPr lang="ru-RU" sz="2800" dirty="0" smtClean="0"/>
              <a:t>подачи (в том числе подачи ходатайства о восстановления пропущенного срока для подачи), </a:t>
            </a:r>
            <a:r>
              <a:rPr lang="ru-RU" sz="2800" dirty="0"/>
              <a:t>порядку рассмотрения и принимаемым решениям  такие же, как и к </a:t>
            </a:r>
            <a:r>
              <a:rPr lang="ru-RU" sz="2800" dirty="0" smtClean="0"/>
              <a:t>жалобе</a:t>
            </a:r>
            <a:endParaRPr lang="ru-RU" sz="2800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873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0409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7955925" cy="4763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5073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федеральный государственный надзор в области промышленной безопасности;</a:t>
            </a:r>
          </a:p>
          <a:p>
            <a:pPr marL="0" indent="0">
              <a:buNone/>
            </a:pPr>
            <a:r>
              <a:rPr lang="ru-RU" dirty="0"/>
              <a:t>федеральный государственный энергетический надзор;</a:t>
            </a:r>
          </a:p>
          <a:p>
            <a:pPr marL="0" indent="0">
              <a:buNone/>
            </a:pPr>
            <a:r>
              <a:rPr lang="ru-RU" dirty="0"/>
              <a:t>федеральный государственный надзор в области безопасности гидротехнических сооружений;</a:t>
            </a:r>
          </a:p>
          <a:p>
            <a:pPr marL="0" indent="0">
              <a:buNone/>
            </a:pPr>
            <a:r>
              <a:rPr lang="ru-RU" dirty="0"/>
              <a:t>федеральный государственный горный надзор;</a:t>
            </a:r>
          </a:p>
          <a:p>
            <a:pPr marL="0" indent="0">
              <a:buNone/>
            </a:pPr>
            <a:r>
              <a:rPr lang="ru-RU" dirty="0"/>
              <a:t>федеральный государственный строительный надзор.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4019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Предмет обжалования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решения о проведении контрольных (надзорных) мероприятий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действия </a:t>
            </a:r>
            <a:r>
              <a:rPr lang="ru-RU" dirty="0"/>
              <a:t>(бездействия</a:t>
            </a:r>
            <a:r>
              <a:rPr lang="ru-RU" dirty="0" smtClean="0"/>
              <a:t>)    должностных </a:t>
            </a:r>
            <a:r>
              <a:rPr lang="ru-RU" dirty="0"/>
              <a:t>лиц контрольного (надзорного) органа в рамках контрольных (надзорных) </a:t>
            </a:r>
            <a:r>
              <a:rPr lang="ru-RU" dirty="0" smtClean="0"/>
              <a:t>мероприятий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акты </a:t>
            </a:r>
            <a:r>
              <a:rPr lang="ru-RU" dirty="0"/>
              <a:t>контрольных (надзорных) мероприятий, предписания об устранении выявленных </a:t>
            </a:r>
            <a:r>
              <a:rPr lang="ru-RU" dirty="0" smtClean="0"/>
              <a:t>нарушений</a:t>
            </a:r>
            <a:endParaRPr lang="ru-RU" dirty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Срок подачи жалобы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30 дней </a:t>
            </a:r>
            <a:r>
              <a:rPr lang="ru-RU" dirty="0"/>
              <a:t>календарных дней со дня, когда контролируемое лицо узнало или должно было узнать о нарушении своих </a:t>
            </a:r>
            <a:r>
              <a:rPr lang="ru-RU" dirty="0" smtClean="0"/>
              <a:t>прав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10 </a:t>
            </a:r>
            <a:r>
              <a:rPr lang="ru-RU" dirty="0"/>
              <a:t>рабочих дней с момента получения контролируемым лицом предписания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995936" y="364502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995936" y="429309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139952" y="530120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954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dirty="0"/>
              <a:t>В случае пропуска по уважительной причине срока подачи жалобы этот срок по ходатайству лица, подающего жалобу, может быть восстановлен уполномоченным </a:t>
            </a:r>
            <a:r>
              <a:rPr lang="ru-RU" sz="3200" dirty="0" smtClean="0"/>
              <a:t>органом</a:t>
            </a:r>
            <a:endParaRPr lang="ru-RU" sz="32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9015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dirty="0"/>
              <a:t>Жалоба может содержать </a:t>
            </a:r>
            <a:r>
              <a:rPr lang="ru-RU" sz="3600" b="1" dirty="0"/>
              <a:t>ходатайство о приостановлении</a:t>
            </a:r>
            <a:r>
              <a:rPr lang="ru-RU" sz="3600" dirty="0"/>
              <a:t> исполнения обжалуемого решения контрольного (надзорного) </a:t>
            </a:r>
            <a:r>
              <a:rPr lang="ru-RU" sz="3600" dirty="0" smtClean="0"/>
              <a:t>органа </a:t>
            </a:r>
            <a:endParaRPr lang="ru-RU" sz="36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0115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При наличии </a:t>
            </a:r>
            <a:r>
              <a:rPr lang="ru-RU" b="1" dirty="0" smtClean="0"/>
              <a:t>ходатайство </a:t>
            </a:r>
            <a:r>
              <a:rPr lang="ru-RU" b="1" dirty="0"/>
              <a:t>о приостановлении</a:t>
            </a:r>
            <a:r>
              <a:rPr lang="ru-RU" dirty="0"/>
              <a:t> исполнения обжалуемого решения контрольного (надзорного) органа. </a:t>
            </a:r>
          </a:p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срок </a:t>
            </a:r>
            <a:r>
              <a:rPr lang="ru-RU" b="1" dirty="0"/>
              <a:t>не позднее двух рабочих дней</a:t>
            </a:r>
            <a:r>
              <a:rPr lang="ru-RU" dirty="0"/>
              <a:t> со дня регистрации жалобы </a:t>
            </a:r>
            <a:r>
              <a:rPr lang="ru-RU" dirty="0" smtClean="0"/>
              <a:t>принимается </a:t>
            </a:r>
            <a:r>
              <a:rPr lang="ru-RU" dirty="0"/>
              <a:t>решение:</a:t>
            </a:r>
          </a:p>
          <a:p>
            <a:pPr marL="0" indent="0">
              <a:buNone/>
            </a:pPr>
            <a:r>
              <a:rPr lang="ru-RU" dirty="0" smtClean="0"/>
              <a:t>	1</a:t>
            </a:r>
            <a:r>
              <a:rPr lang="ru-RU" dirty="0"/>
              <a:t>) о приостановлении исполнения обжалуемого решения контрольного (надзорного) органа;</a:t>
            </a:r>
          </a:p>
          <a:p>
            <a:pPr marL="0" indent="0">
              <a:buNone/>
            </a:pPr>
            <a:r>
              <a:rPr lang="ru-RU" dirty="0" smtClean="0"/>
              <a:t>	2</a:t>
            </a:r>
            <a:r>
              <a:rPr lang="ru-RU" dirty="0"/>
              <a:t>) об отказе в приостановлении исполнения обжалуемого решения контрольного (надзорного) органа.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4612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Жалоба должна содержать:</a:t>
            </a:r>
          </a:p>
          <a:p>
            <a:pPr marL="0" indent="0">
              <a:buNone/>
            </a:pPr>
            <a:r>
              <a:rPr lang="ru-RU" dirty="0"/>
              <a:t>1) наименование контрольного (надзорного) органа, фамилию, имя, отчество (при наличии) должностного лица, решение и (или) действие (бездействие) которых обжалуются;</a:t>
            </a:r>
          </a:p>
          <a:p>
            <a:pPr marL="0" indent="0">
              <a:buNone/>
            </a:pPr>
            <a:r>
              <a:rPr lang="ru-RU" dirty="0"/>
              <a:t>2) наименование организации-заявителя, сведения о месте нахождения этой организации, либо реквизиты доверенности и фамилию, имя, отчество (при наличии) лица, подающего жалобу по доверенности, желаемый способ осуществления взаимодействия на время рассмотрения жалобы и желаемый способ получения решения по ней;</a:t>
            </a:r>
          </a:p>
          <a:p>
            <a:pPr marL="0" indent="0">
              <a:buNone/>
            </a:pPr>
            <a:r>
              <a:rPr lang="ru-RU" dirty="0"/>
              <a:t>3) сведения об обжалуемых решении контрольного (надзорного) органа и (или) действии (бездействии) его должностного лица, которые привели или могут привести к нарушению прав контролируемого лица, подавшего жалобу</a:t>
            </a:r>
            <a:r>
              <a:rPr lang="ru-RU" dirty="0" smtClean="0"/>
              <a:t>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Досудебное обжалование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9149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66</TotalTime>
  <Words>549</Words>
  <Application>Microsoft Office PowerPoint</Application>
  <PresentationFormat>Экран (4:3)</PresentationFormat>
  <Paragraphs>90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Волна</vt:lpstr>
      <vt:lpstr>                                  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 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  <vt:lpstr>Досудебное обжалование</vt:lpstr>
    </vt:vector>
  </TitlesOfParts>
  <Company>Сибирское управление Ростехнадзора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Досудебное обжалование</dc:title>
  <dc:creator>Федосеева Ольга Юрьевна</dc:creator>
  <cp:lastModifiedBy>Федосеева Ольга Юрьевна</cp:lastModifiedBy>
  <cp:revision>9</cp:revision>
  <cp:lastPrinted>2025-10-24T02:32:45Z</cp:lastPrinted>
  <dcterms:created xsi:type="dcterms:W3CDTF">2023-10-16T07:16:43Z</dcterms:created>
  <dcterms:modified xsi:type="dcterms:W3CDTF">2025-10-24T02:40:29Z</dcterms:modified>
</cp:coreProperties>
</file>